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63" r:id="rId4"/>
    <p:sldId id="270" r:id="rId5"/>
    <p:sldId id="271" r:id="rId6"/>
    <p:sldId id="272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dira Leitzke" initials="I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9860" autoAdjust="0"/>
  </p:normalViewPr>
  <p:slideViewPr>
    <p:cSldViewPr>
      <p:cViewPr varScale="1">
        <p:scale>
          <a:sx n="75" d="100"/>
          <a:sy n="75" d="100"/>
        </p:scale>
        <p:origin x="16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A9ED-7F8A-4698-923B-63338A3250B8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779A-A0BD-4B60-8473-F616C4B23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28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3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99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6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0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 Sistema Integrado de Planejamento e Gestão por Resultados - SIPGR,  prevê as seguintes etapas: diagnóstico (coleta e análise de indicadores sociais e econômicos); análises (dos condicionantes, tendências e potencialidades); avaliação dos planos setoriais e outros planos (unidade, racionalidade e previsibilidade); planejamento estratégico (32 anos com definição de metas e indicadores); definição da carteira de projetos (privados, PPP e governo); e elaboração dos instrumentos de planejamento (PPA, LDO, LOA) com foco na gestão por resultados.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Em sua fase de execução, o sistema prevê monitoramento (estrutura de governança e painel de controle), plano de comunicação (interna e externa); implantação da coordenação geral e comitê gestor estratégico; e módulo voltado para a avaliação dos resultados (indicadores e metas).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3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módulo de Monitoramento tem como objetivo a integração com o Painel de Controle do Governo, e o acompanhamento da execução do Planejamento estratégico, contendo todos os indicadores e metas definidos. A sistemática de monitoramento implantada no estado da Paraíba, consolidada através de uma plataforma digital, tornará exequível a integração de todo o processo de planejamento, acompanhamento e avaliação das ações prioritárias estaduais, tornando mais dinâmico e eficiente o processo, o que facilita a tomada de decisão na esfera governamental com foco no resultado. Paralelamente será desenvolvido o Plano de Capacitação para o Planejamento das ações do Governo do Estado da Paraíba a qual objetiva melhores práticas para: articulação política com vistas à participação popular no processo de construção do planejamento das ações e programas governamentais; planejamento para o desenvolvimento dos municípios e regiões; a elaboração das peças orçamentárias: PPA, LDO e LOA. Assim possibilitando o alinhamento entre o planejamento estratégico do estado com as ações a serem desenvolvidas pelos órgãos que compõem o Poder Executivo em suas áreas de competência.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3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779A-A0BD-4B60-8473-F616C4B23B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3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63040" y="3770496"/>
            <a:ext cx="6850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cs typeface="Arial" pitchFamily="34" charset="0"/>
              </a:rPr>
              <a:t>Gilmar Martins</a:t>
            </a:r>
            <a:r>
              <a:rPr lang="pt-BR" sz="2800" b="1" dirty="0">
                <a:cs typeface="Arial" pitchFamily="34" charset="0"/>
              </a:rPr>
              <a:t>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35821" y="2044005"/>
            <a:ext cx="8246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3600" b="1" dirty="0">
                <a:cs typeface="Arial" pitchFamily="34" charset="0"/>
              </a:rPr>
              <a:t>“Resultados exitosos são consequência do</a:t>
            </a:r>
          </a:p>
          <a:p>
            <a:pPr algn="just"/>
            <a:r>
              <a:rPr lang="pt-BR" sz="3600" b="1" dirty="0">
                <a:cs typeface="Arial" pitchFamily="34" charset="0"/>
              </a:rPr>
              <a:t>planejamento, monitoramento e controle </a:t>
            </a:r>
          </a:p>
          <a:p>
            <a:pPr algn="just"/>
            <a:r>
              <a:rPr lang="pt-BR" sz="3600" b="1" dirty="0">
                <a:cs typeface="Arial" pitchFamily="34" charset="0"/>
              </a:rPr>
              <a:t>das ações.”</a:t>
            </a:r>
          </a:p>
        </p:txBody>
      </p:sp>
    </p:spTree>
    <p:extLst>
      <p:ext uri="{BB962C8B-B14F-4D97-AF65-F5344CB8AC3E}">
        <p14:creationId xmlns:p14="http://schemas.microsoft.com/office/powerpoint/2010/main" val="217045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36240" y="3376528"/>
            <a:ext cx="35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cs typeface="Arial" pitchFamily="34" charset="0"/>
              </a:rPr>
              <a:t>e-mail: gmartins@seplag.pb.gov.br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71800" y="2132856"/>
            <a:ext cx="3988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cs typeface="Arial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98080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611560" y="1340768"/>
            <a:ext cx="763284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dirty="0"/>
              <a:t>Planejamento, Controle e Transparência das Ações de Governo</a:t>
            </a:r>
          </a:p>
          <a:p>
            <a:pPr marL="0" indent="0" algn="ctr">
              <a:buNone/>
            </a:pPr>
            <a:endParaRPr lang="pt-BR" sz="1400" b="1" dirty="0"/>
          </a:p>
          <a:p>
            <a:pPr marL="0" indent="0" algn="ctr">
              <a:buNone/>
            </a:pPr>
            <a:r>
              <a:rPr lang="pt-BR" b="1" dirty="0"/>
              <a:t> </a:t>
            </a:r>
            <a:r>
              <a:rPr lang="pt-BR" sz="2400" b="1" dirty="0"/>
              <a:t>Secretário de Planejamento, Orçamento e Gestão – Gilmar Martins de Carvalho Santiago</a:t>
            </a:r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r>
              <a:rPr lang="pt-BR" sz="1400" dirty="0"/>
              <a:t>João Pessoa</a:t>
            </a:r>
          </a:p>
          <a:p>
            <a:pPr marL="0" indent="0" algn="ctr">
              <a:buNone/>
            </a:pPr>
            <a:r>
              <a:rPr lang="pt-BR" sz="1400" dirty="0"/>
              <a:t> 11/07/2022</a:t>
            </a:r>
          </a:p>
        </p:txBody>
      </p:sp>
    </p:spTree>
    <p:extLst>
      <p:ext uri="{BB962C8B-B14F-4D97-AF65-F5344CB8AC3E}">
        <p14:creationId xmlns:p14="http://schemas.microsoft.com/office/powerpoint/2010/main" val="206748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22" name="Título 8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/>
          <a:lstStyle/>
          <a:p>
            <a:pPr algn="l"/>
            <a:r>
              <a:rPr lang="pt-BR" b="1" dirty="0"/>
              <a:t>A PARAÍBA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2624EE-66AF-4154-972B-B3179BA3DAB1}"/>
              </a:ext>
            </a:extLst>
          </p:cNvPr>
          <p:cNvSpPr txBox="1"/>
          <p:nvPr/>
        </p:nvSpPr>
        <p:spPr>
          <a:xfrm>
            <a:off x="4967580" y="2106797"/>
            <a:ext cx="3420844" cy="326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solidFill>
                  <a:schemeClr val="tx1"/>
                </a:solidFill>
                <a:cs typeface="Arial" panose="020B0604020202020204" pitchFamily="34" charset="0"/>
              </a:rPr>
              <a:t>Rating AA+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de longo prazo confirmado na análise da Standard &amp; </a:t>
            </a:r>
            <a:r>
              <a:rPr lang="pt-BR" dirty="0" err="1">
                <a:solidFill>
                  <a:schemeClr val="tx1"/>
                </a:solidFill>
                <a:cs typeface="Arial" panose="020B0604020202020204" pitchFamily="34" charset="0"/>
              </a:rPr>
              <a:t>Poor’s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 Financial Services (S&amp;P Global Ratings), umas das maiores agências de classificação de risco do mundo;</a:t>
            </a:r>
          </a:p>
          <a:p>
            <a:pPr algn="l"/>
            <a:r>
              <a:rPr lang="pt-BR" b="1" dirty="0">
                <a:solidFill>
                  <a:schemeClr val="tx1"/>
                </a:solidFill>
                <a:cs typeface="Arial" panose="020B0604020202020204" pitchFamily="34" charset="0"/>
              </a:rPr>
              <a:t>CAPAG 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- nota máxima na avaliação da sua capacidade de pagamento junto à Secretaria do Tesouro Nacional (STN).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54375C-543C-41BC-8786-EFAC7E6F89D2}"/>
              </a:ext>
            </a:extLst>
          </p:cNvPr>
          <p:cNvSpPr txBox="1"/>
          <p:nvPr/>
        </p:nvSpPr>
        <p:spPr>
          <a:xfrm>
            <a:off x="4211959" y="1373602"/>
            <a:ext cx="511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Solidez Fiscal</a:t>
            </a:r>
            <a:endParaRPr lang="pt-BR" sz="2800" b="1" i="1" dirty="0"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631EEF-5419-4277-96D6-0F88C6FEDECB}"/>
              </a:ext>
            </a:extLst>
          </p:cNvPr>
          <p:cNvSpPr txBox="1"/>
          <p:nvPr/>
        </p:nvSpPr>
        <p:spPr>
          <a:xfrm>
            <a:off x="569682" y="1196752"/>
            <a:ext cx="3714286" cy="541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Paraíba está entre os estados melhor avaliados, de acordo com o rating do Tesouro Nacional, que analisa os indicadores de Endividamento, Poupança Corrente e Liquidez.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boa situação fiscal que a Paraíba atingiu é decorrente da gestão fiscal responsável, pautada no respeito às normas e contratos vigentes. Isso permitiu ao Estado obter financiamentos para realização de investimentos estruturantes, dispor de reservas para contrapartidas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em parcerias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execução de obras com recursos próprios.</a:t>
            </a:r>
          </a:p>
          <a:p>
            <a:pPr>
              <a:lnSpc>
                <a:spcPct val="150000"/>
              </a:lnSpc>
            </a:pPr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4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79F33D9-0BDF-2E0B-7A32-F4EBF286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985FE-95F1-CB3B-5EE8-E6D191CE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638"/>
            <a:ext cx="914400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79F33D9-0BDF-2E0B-7A32-F4EBF286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C55317-4024-90D4-B440-92A554901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638"/>
            <a:ext cx="914400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79F33D9-0BDF-2E0B-7A32-F4EBF286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B886A6-3F10-CC39-4F29-6D518426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638"/>
            <a:ext cx="914400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0" y="-171400"/>
            <a:ext cx="9197779" cy="7200800"/>
          </a:xfrm>
          <a:prstGeom prst="rect">
            <a:avLst/>
          </a:prstGeom>
        </p:spPr>
      </p:pic>
      <p:sp>
        <p:nvSpPr>
          <p:cNvPr id="22" name="Título 8"/>
          <p:cNvSpPr>
            <a:spLocks noGrp="1"/>
          </p:cNvSpPr>
          <p:nvPr>
            <p:ph type="title"/>
          </p:nvPr>
        </p:nvSpPr>
        <p:spPr>
          <a:xfrm>
            <a:off x="179512" y="12576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/>
              <a:t>A SISTEMA INTEGRADO DE PLANEJAMENTO E GESTÃO POR RESULTADOS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77" y="2204864"/>
            <a:ext cx="3486315" cy="335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Google Shape;324;p20"/>
          <p:cNvSpPr txBox="1"/>
          <p:nvPr/>
        </p:nvSpPr>
        <p:spPr>
          <a:xfrm>
            <a:off x="251520" y="1628800"/>
            <a:ext cx="3098575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Diagn</a:t>
            </a:r>
            <a:r>
              <a:rPr lang="pt-BR" sz="2000" b="1" dirty="0" err="1">
                <a:ea typeface="Fira Sans Extra Condensed Medium"/>
                <a:cs typeface="Arial" pitchFamily="34" charset="0"/>
                <a:sym typeface="Fira Sans Extra Condensed Medium"/>
              </a:rPr>
              <a:t>óstico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196" name="Google Shape;325;p20"/>
          <p:cNvSpPr txBox="1"/>
          <p:nvPr/>
        </p:nvSpPr>
        <p:spPr>
          <a:xfrm>
            <a:off x="251520" y="2132689"/>
            <a:ext cx="3390423" cy="71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Coleta e análise de indicadores sociais e econômicos </a:t>
            </a:r>
          </a:p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BR|NE|PB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197" name="Google Shape;326;p20"/>
          <p:cNvSpPr txBox="1"/>
          <p:nvPr/>
        </p:nvSpPr>
        <p:spPr>
          <a:xfrm>
            <a:off x="280616" y="3068960"/>
            <a:ext cx="3069479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PPA|LDO|LOA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198" name="Google Shape;327;p20"/>
          <p:cNvSpPr txBox="1"/>
          <p:nvPr/>
        </p:nvSpPr>
        <p:spPr>
          <a:xfrm>
            <a:off x="251520" y="3471130"/>
            <a:ext cx="2889183" cy="118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8 Ciclos orçamentários </a:t>
            </a:r>
          </a:p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com foco na Gestão por Resultados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199" name="Google Shape;332;p20">
            <a:extLst>
              <a:ext uri="{FF2B5EF4-FFF2-40B4-BE49-F238E27FC236}">
                <a16:creationId xmlns:a16="http://schemas.microsoft.com/office/drawing/2014/main" id="{EE6B8B3E-D4CF-4DAE-A2B4-13F354527782}"/>
              </a:ext>
            </a:extLst>
          </p:cNvPr>
          <p:cNvSpPr txBox="1"/>
          <p:nvPr/>
        </p:nvSpPr>
        <p:spPr>
          <a:xfrm>
            <a:off x="251520" y="4797152"/>
            <a:ext cx="2502996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Carteira de Projetos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200" name="Google Shape;333;p20">
            <a:extLst>
              <a:ext uri="{FF2B5EF4-FFF2-40B4-BE49-F238E27FC236}">
                <a16:creationId xmlns:a16="http://schemas.microsoft.com/office/drawing/2014/main" id="{C21512B1-7586-4BCA-B4B4-9832E80286D8}"/>
              </a:ext>
            </a:extLst>
          </p:cNvPr>
          <p:cNvSpPr txBox="1"/>
          <p:nvPr/>
        </p:nvSpPr>
        <p:spPr>
          <a:xfrm>
            <a:off x="251520" y="5085184"/>
            <a:ext cx="2611680" cy="87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Projetos Estratégicos (Privado, PPP e Governo)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201" name="Google Shape;322;p20"/>
          <p:cNvSpPr txBox="1"/>
          <p:nvPr/>
        </p:nvSpPr>
        <p:spPr>
          <a:xfrm>
            <a:off x="6039025" y="4892157"/>
            <a:ext cx="3069479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Planejamento Estratégico (32 anos)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202" name="Google Shape;323;p20"/>
          <p:cNvSpPr txBox="1"/>
          <p:nvPr/>
        </p:nvSpPr>
        <p:spPr>
          <a:xfrm>
            <a:off x="6101234" y="5422055"/>
            <a:ext cx="3007269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dirty="0">
                <a:ea typeface="Fira Sans"/>
                <a:cs typeface="Arial" pitchFamily="34" charset="0"/>
                <a:sym typeface="Fira Sans"/>
              </a:rPr>
              <a:t>Definição de indicadores e metas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203" name="Google Shape;328;p20"/>
          <p:cNvSpPr txBox="1"/>
          <p:nvPr/>
        </p:nvSpPr>
        <p:spPr>
          <a:xfrm>
            <a:off x="6270942" y="2258608"/>
            <a:ext cx="27204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pt-BR" dirty="0">
                <a:ea typeface="Fira Sans"/>
                <a:cs typeface="Arial" pitchFamily="34" charset="0"/>
                <a:sym typeface="Fira Sans"/>
              </a:rPr>
              <a:t>Análise dos Condicionantes, Tendências e Potencialidades</a:t>
            </a:r>
          </a:p>
        </p:txBody>
      </p:sp>
      <p:sp>
        <p:nvSpPr>
          <p:cNvPr id="204" name="Google Shape;329;p20"/>
          <p:cNvSpPr txBox="1"/>
          <p:nvPr/>
        </p:nvSpPr>
        <p:spPr>
          <a:xfrm>
            <a:off x="6270942" y="1628800"/>
            <a:ext cx="27204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Análises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205" name="Google Shape;330;p20"/>
          <p:cNvSpPr txBox="1"/>
          <p:nvPr/>
        </p:nvSpPr>
        <p:spPr>
          <a:xfrm>
            <a:off x="6270942" y="3321417"/>
            <a:ext cx="27204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Planos Setoriais </a:t>
            </a:r>
            <a:b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</a:br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Outros Planos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206" name="Google Shape;331;p20"/>
          <p:cNvSpPr txBox="1"/>
          <p:nvPr/>
        </p:nvSpPr>
        <p:spPr>
          <a:xfrm>
            <a:off x="6270942" y="3836550"/>
            <a:ext cx="2720400" cy="7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pt-BR" dirty="0">
                <a:ea typeface="Fira Sans"/>
                <a:cs typeface="Arial" pitchFamily="34" charset="0"/>
                <a:sym typeface="Fira Sans"/>
              </a:rPr>
              <a:t> Unidade, racionalidade e previsibilidade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58952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0" y="-171400"/>
            <a:ext cx="9197779" cy="7200800"/>
          </a:xfrm>
          <a:prstGeom prst="rect">
            <a:avLst/>
          </a:prstGeom>
        </p:spPr>
      </p:pic>
      <p:sp>
        <p:nvSpPr>
          <p:cNvPr id="22" name="Título 8"/>
          <p:cNvSpPr>
            <a:spLocks noGrp="1"/>
          </p:cNvSpPr>
          <p:nvPr>
            <p:ph type="title"/>
          </p:nvPr>
        </p:nvSpPr>
        <p:spPr>
          <a:xfrm>
            <a:off x="179512" y="12576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/>
              <a:t>A SISTEMA INTEGRADO DE PLANEJAMENTO E GESTÃO POR RESULTADOS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01" y="2276872"/>
            <a:ext cx="3621441" cy="35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Google Shape;322;p20"/>
          <p:cNvSpPr txBox="1"/>
          <p:nvPr/>
        </p:nvSpPr>
        <p:spPr>
          <a:xfrm>
            <a:off x="-252536" y="4437112"/>
            <a:ext cx="3069479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1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Avaliação dos Resultados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80" name="Google Shape;323;p20"/>
          <p:cNvSpPr txBox="1"/>
          <p:nvPr/>
        </p:nvSpPr>
        <p:spPr>
          <a:xfrm>
            <a:off x="241217" y="4890343"/>
            <a:ext cx="3007269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s" dirty="0">
                <a:ea typeface="Fira Sans"/>
                <a:cs typeface="Arial" pitchFamily="34" charset="0"/>
                <a:sym typeface="Fira Sans"/>
              </a:rPr>
              <a:t>Indicadores e Metas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81" name="Google Shape;324;p20"/>
          <p:cNvSpPr txBox="1"/>
          <p:nvPr/>
        </p:nvSpPr>
        <p:spPr>
          <a:xfrm>
            <a:off x="212594" y="2243279"/>
            <a:ext cx="3098575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pt-BR" sz="2000" b="1" dirty="0">
                <a:ea typeface="Fira Sans Extra Condensed Medium"/>
                <a:cs typeface="Arial" pitchFamily="34" charset="0"/>
                <a:sym typeface="Fira Sans Extra Condensed Medium"/>
              </a:rPr>
              <a:t>Monitoramento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82" name="Google Shape;325;p20"/>
          <p:cNvSpPr txBox="1"/>
          <p:nvPr/>
        </p:nvSpPr>
        <p:spPr>
          <a:xfrm>
            <a:off x="241218" y="2712017"/>
            <a:ext cx="3390423" cy="71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pt-BR" dirty="0">
                <a:ea typeface="Fira Sans"/>
                <a:cs typeface="Arial" pitchFamily="34" charset="0"/>
                <a:sym typeface="Fira Sans"/>
              </a:rPr>
              <a:t>Estrutura de Governança </a:t>
            </a:r>
          </a:p>
          <a:p>
            <a:r>
              <a:rPr lang="pt-BR" dirty="0">
                <a:ea typeface="Fira Sans"/>
                <a:cs typeface="Arial" pitchFamily="34" charset="0"/>
                <a:sym typeface="Fira Sans"/>
              </a:rPr>
              <a:t>e Painel de Controle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  <p:sp>
        <p:nvSpPr>
          <p:cNvPr id="83" name="Google Shape;279;p20">
            <a:extLst>
              <a:ext uri="{FF2B5EF4-FFF2-40B4-BE49-F238E27FC236}">
                <a16:creationId xmlns:a16="http://schemas.microsoft.com/office/drawing/2014/main" id="{0544CF1D-50BF-46FA-816D-C49F99C5408A}"/>
              </a:ext>
            </a:extLst>
          </p:cNvPr>
          <p:cNvSpPr txBox="1">
            <a:spLocks/>
          </p:cNvSpPr>
          <p:nvPr/>
        </p:nvSpPr>
        <p:spPr>
          <a:xfrm>
            <a:off x="323528" y="1499887"/>
            <a:ext cx="1908521" cy="272929"/>
          </a:xfrm>
          <a:prstGeom prst="rect">
            <a:avLst/>
          </a:prstGeom>
          <a:solidFill>
            <a:srgbClr val="D1656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sz="24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+mn-lt"/>
                <a:cs typeface="Arial" pitchFamily="34" charset="0"/>
              </a:rPr>
              <a:t>EXECUÇÃO</a:t>
            </a:r>
          </a:p>
        </p:txBody>
      </p:sp>
      <p:sp>
        <p:nvSpPr>
          <p:cNvPr id="84" name="Google Shape;328;p20"/>
          <p:cNvSpPr txBox="1"/>
          <p:nvPr/>
        </p:nvSpPr>
        <p:spPr>
          <a:xfrm>
            <a:off x="6271752" y="2636912"/>
            <a:ext cx="27204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pt-BR" dirty="0">
                <a:ea typeface="Fira Sans"/>
                <a:cs typeface="Arial" pitchFamily="34" charset="0"/>
                <a:sym typeface="Fira Sans"/>
              </a:rPr>
              <a:t>Diálogo e Comunicação</a:t>
            </a:r>
          </a:p>
        </p:txBody>
      </p:sp>
      <p:sp>
        <p:nvSpPr>
          <p:cNvPr id="85" name="Google Shape;329;p20"/>
          <p:cNvSpPr txBox="1"/>
          <p:nvPr/>
        </p:nvSpPr>
        <p:spPr>
          <a:xfrm>
            <a:off x="6271752" y="2276872"/>
            <a:ext cx="27204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Plano de Comunicação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86" name="Google Shape;330;p20"/>
          <p:cNvSpPr txBox="1"/>
          <p:nvPr/>
        </p:nvSpPr>
        <p:spPr>
          <a:xfrm>
            <a:off x="6388104" y="4440376"/>
            <a:ext cx="27204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es" sz="2000" b="1" dirty="0">
                <a:ea typeface="Fira Sans Extra Condensed Medium"/>
                <a:cs typeface="Arial" pitchFamily="34" charset="0"/>
                <a:sym typeface="Fira Sans Extra Condensed Medium"/>
              </a:rPr>
              <a:t>Estrutura Operacional</a:t>
            </a:r>
            <a:endParaRPr sz="2000" b="1" dirty="0">
              <a:ea typeface="Fira Sans Extra Condensed Medium"/>
              <a:cs typeface="Arial" pitchFamily="34" charset="0"/>
              <a:sym typeface="Fira Sans Extra Condensed Medium"/>
            </a:endParaRPr>
          </a:p>
        </p:txBody>
      </p:sp>
      <p:sp>
        <p:nvSpPr>
          <p:cNvPr id="87" name="Google Shape;331;p20"/>
          <p:cNvSpPr txBox="1"/>
          <p:nvPr/>
        </p:nvSpPr>
        <p:spPr>
          <a:xfrm>
            <a:off x="6388104" y="4869160"/>
            <a:ext cx="27204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r"/>
            <a:r>
              <a:rPr lang="pt-BR" dirty="0">
                <a:ea typeface="Fira Sans"/>
                <a:cs typeface="Arial" pitchFamily="34" charset="0"/>
                <a:sym typeface="Fira Sans"/>
              </a:rPr>
              <a:t>Coordenação Geral e Comitê Gestor Estratégico</a:t>
            </a:r>
            <a:endParaRPr dirty="0">
              <a:ea typeface="Fira Sans"/>
              <a:cs typeface="Arial" pitchFamily="34" charset="0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3766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5" y="-171400"/>
            <a:ext cx="9197779" cy="7200800"/>
          </a:xfrm>
          <a:prstGeom prst="rect">
            <a:avLst/>
          </a:prstGeom>
        </p:spPr>
      </p:pic>
      <p:sp>
        <p:nvSpPr>
          <p:cNvPr id="22" name="Título 8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/>
              <a:t>CONTROLE E TRANSPARÊNCIA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/>
          <a:stretch/>
        </p:blipFill>
        <p:spPr bwMode="auto">
          <a:xfrm>
            <a:off x="539552" y="1916832"/>
            <a:ext cx="808344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5724128" y="3068960"/>
            <a:ext cx="1368152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50896" y="764704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cs typeface="Arial" pitchFamily="34" charset="0"/>
              </a:rPr>
              <a:t>Na Lei Orçamentária Anual, o Governo da Paraíba vem utilizando desde o ano de </a:t>
            </a:r>
            <a:r>
              <a:rPr lang="pt-BR" sz="1600" b="1" dirty="0">
                <a:cs typeface="Arial" pitchFamily="34" charset="0"/>
              </a:rPr>
              <a:t>2020 </a:t>
            </a:r>
            <a:r>
              <a:rPr lang="pt-BR" sz="1600" dirty="0">
                <a:cs typeface="Arial" pitchFamily="34" charset="0"/>
              </a:rPr>
              <a:t>um marcador para detalhar as despesas que são realizadas, por meio das solicitações populares, nas Audiências do Orçamento Democrático Estadual.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092280" y="1719554"/>
            <a:ext cx="185172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Arial" pitchFamily="34" charset="0"/>
              </a:rPr>
              <a:t>Demonstração da Utilização do</a:t>
            </a:r>
            <a:r>
              <a:rPr lang="pt-BR" sz="1600" b="1" dirty="0">
                <a:cs typeface="Arial" pitchFamily="34" charset="0"/>
              </a:rPr>
              <a:t> ID do Orçamento Democrático </a:t>
            </a:r>
            <a:r>
              <a:rPr lang="pt-BR" sz="1600" dirty="0">
                <a:cs typeface="Arial" pitchFamily="34" charset="0"/>
              </a:rPr>
              <a:t>na LOA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27584" y="3545721"/>
            <a:ext cx="7190556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cs typeface="Arial" pitchFamily="34" charset="0"/>
              </a:rPr>
              <a:t>Identificador para Recorte de Gênero, no moldes do trabalho desenvolvimento entre o </a:t>
            </a:r>
            <a:r>
              <a:rPr lang="pt-BR" sz="2000" b="1" dirty="0">
                <a:cs typeface="Arial" pitchFamily="34" charset="0"/>
              </a:rPr>
              <a:t>CONSEPLAN</a:t>
            </a:r>
            <a:r>
              <a:rPr lang="pt-BR" sz="2000" dirty="0">
                <a:cs typeface="Arial" pitchFamily="34" charset="0"/>
              </a:rPr>
              <a:t> e o </a:t>
            </a:r>
            <a:r>
              <a:rPr lang="pt-BR" sz="2000" b="1" dirty="0">
                <a:cs typeface="Arial" pitchFamily="34" charset="0"/>
              </a:rPr>
              <a:t>EURO SOCIAL</a:t>
            </a:r>
            <a:r>
              <a:rPr lang="pt-BR" sz="2000" dirty="0">
                <a:cs typeface="Arial" pitchFamily="34" charset="0"/>
              </a:rPr>
              <a:t>; 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cs typeface="Arial" pitchFamily="34" charset="0"/>
              </a:rPr>
              <a:t>Identificador para Recorte das Despesas com o </a:t>
            </a:r>
            <a:r>
              <a:rPr lang="pt-BR" sz="2000" b="1" dirty="0">
                <a:cs typeface="Arial" pitchFamily="34" charset="0"/>
              </a:rPr>
              <a:t>Orçamento da Criança e Adolescente – OCA.</a:t>
            </a:r>
          </a:p>
        </p:txBody>
      </p:sp>
    </p:spTree>
    <p:extLst>
      <p:ext uri="{BB962C8B-B14F-4D97-AF65-F5344CB8AC3E}">
        <p14:creationId xmlns:p14="http://schemas.microsoft.com/office/powerpoint/2010/main" val="38866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738</Words>
  <Application>Microsoft Office PowerPoint</Application>
  <PresentationFormat>Apresentação na tela (4:3)</PresentationFormat>
  <Paragraphs>60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Fira Sans</vt:lpstr>
      <vt:lpstr>Tema do Office</vt:lpstr>
      <vt:lpstr>Apresentação do PowerPoint</vt:lpstr>
      <vt:lpstr>Apresentação do PowerPoint</vt:lpstr>
      <vt:lpstr>A PARAÍBA</vt:lpstr>
      <vt:lpstr>Apresentação do PowerPoint</vt:lpstr>
      <vt:lpstr>Apresentação do PowerPoint</vt:lpstr>
      <vt:lpstr>Apresentação do PowerPoint</vt:lpstr>
      <vt:lpstr>A SISTEMA INTEGRADO DE PLANEJAMENTO E GESTÃO POR RESULTADOS</vt:lpstr>
      <vt:lpstr>A SISTEMA INTEGRADO DE PLANEJAMENTO E GESTÃO POR RESULTADOS</vt:lpstr>
      <vt:lpstr>CONTROLE E TRANSPARÊNCIA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Indira Leitzke</dc:creator>
  <cp:lastModifiedBy>GILMAR MARTINS</cp:lastModifiedBy>
  <cp:revision>27</cp:revision>
  <dcterms:created xsi:type="dcterms:W3CDTF">2022-06-21T14:12:40Z</dcterms:created>
  <dcterms:modified xsi:type="dcterms:W3CDTF">2022-07-11T09:09:13Z</dcterms:modified>
</cp:coreProperties>
</file>